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61" r:id="rId4"/>
    <p:sldId id="258" r:id="rId5"/>
    <p:sldId id="259" r:id="rId6"/>
    <p:sldId id="266" r:id="rId7"/>
    <p:sldId id="262" r:id="rId8"/>
    <p:sldId id="267" r:id="rId9"/>
    <p:sldId id="268" r:id="rId10"/>
    <p:sldId id="263"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994" autoAdjust="0"/>
    <p:restoredTop sz="82545" autoAdjust="0"/>
  </p:normalViewPr>
  <p:slideViewPr>
    <p:cSldViewPr snapToGrid="0">
      <p:cViewPr varScale="1">
        <p:scale>
          <a:sx n="60" d="100"/>
          <a:sy n="60" d="100"/>
        </p:scale>
        <p:origin x="-978" y="-78"/>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031849-18F9-4369-8855-9E6137E37A5B}" type="datetimeFigureOut">
              <a:rPr lang="en-US" smtClean="0"/>
              <a:pPr/>
              <a:t>5/26/2021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A9FB8D-7372-41AA-B54A-5F69317350CE}" type="slidenum">
              <a:rPr lang="en-US" smtClean="0"/>
              <a:pPr/>
              <a:t>‹#›</a:t>
            </a:fld>
            <a:endParaRPr lang="en-US" dirty="0"/>
          </a:p>
        </p:txBody>
      </p:sp>
    </p:spTree>
    <p:extLst>
      <p:ext uri="{BB962C8B-B14F-4D97-AF65-F5344CB8AC3E}">
        <p14:creationId xmlns:p14="http://schemas.microsoft.com/office/powerpoint/2010/main" xmlns="" val="1154473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38-year-old Kelly, a Hispanic woman, presents to the clinic complaining of difficulties when swallowing and a protruding painless nodule from the neck. Kelly is concerned about the symptoms she is experiencing and would like assistance. She fears that the symptoms could be a sign of severe disease.</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2</a:t>
            </a:fld>
            <a:endParaRPr lang="en-US" dirty="0"/>
          </a:p>
        </p:txBody>
      </p:sp>
    </p:spTree>
    <p:extLst>
      <p:ext uri="{BB962C8B-B14F-4D97-AF65-F5344CB8AC3E}">
        <p14:creationId xmlns:p14="http://schemas.microsoft.com/office/powerpoint/2010/main" xmlns="" val="38918311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A9FB8D-7372-41AA-B54A-5F69317350CE}" type="slidenum">
              <a:rPr lang="en-US" smtClean="0"/>
              <a:pPr/>
              <a:t>11</a:t>
            </a:fld>
            <a:endParaRPr lang="en-US" dirty="0"/>
          </a:p>
        </p:txBody>
      </p:sp>
    </p:spTree>
    <p:extLst>
      <p:ext uri="{BB962C8B-B14F-4D97-AF65-F5344CB8AC3E}">
        <p14:creationId xmlns:p14="http://schemas.microsoft.com/office/powerpoint/2010/main" xmlns="" val="2701834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Thyroid cancer mostly occurs as a result of cells undergoing genetic mutation. Mutation of the cells results in the multiplication of the cells at a faster rate and the cells losing their ability to die. Therefore, the accumulation of the cells results in a tumor in the thyroid, resulting in cancer. The risk factors that result in the development of thyroid cancer include the continued exposure to radiation therapy, especially during treatment of the neck, head, and inherited cancer. </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3</a:t>
            </a:fld>
            <a:endParaRPr lang="en-US" dirty="0"/>
          </a:p>
        </p:txBody>
      </p:sp>
    </p:spTree>
    <p:extLst>
      <p:ext uri="{BB962C8B-B14F-4D97-AF65-F5344CB8AC3E}">
        <p14:creationId xmlns:p14="http://schemas.microsoft.com/office/powerpoint/2010/main" xmlns="" val="2501456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Kelly has a medical history of type 2 diabetes and dyslipidemia and has been taking medication to help in the management of her condition. Dyslipidemia is a condition that occurs due to the presence of abnormal cholesterol levels in the blood. Type 2 diabetes, on the other hand, interferes with the body's ability to regulate and use glucose, therefore resulting in too much sugar in the blood. Kelly took fenofibrate for dyslipidemia and metformin for type two diabetes. No member of the family has had lung cancer before. Kelly has had no surgeries.</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4</a:t>
            </a:fld>
            <a:endParaRPr lang="en-US" dirty="0"/>
          </a:p>
        </p:txBody>
      </p:sp>
    </p:spTree>
    <p:extLst>
      <p:ext uri="{BB962C8B-B14F-4D97-AF65-F5344CB8AC3E}">
        <p14:creationId xmlns:p14="http://schemas.microsoft.com/office/powerpoint/2010/main" xmlns="" val="34291188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To come up with a diagnosis for Kelly. I performed a physical examination which involved acquiring the relevant information relating to the symptoms from the patient and recording the vital signs of the patient. The vital signs recorded for the patient include a blood pressure of 132/71 mm Hg, a pulse of 72 beats per minute, respiration of 19 breaths per minute, a temperature of 97.8 degrees and a weight of 115lbs. The diagnostic tests that I conducted for the patient was an ultrasound to have a clear check of the thyroid glands and a biopsy which involved examining cells acquired from the thyroid. The result of the assessment showed that the patient had thyroid cancer.</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5</a:t>
            </a:fld>
            <a:endParaRPr lang="en-US" dirty="0"/>
          </a:p>
        </p:txBody>
      </p:sp>
    </p:spTree>
    <p:extLst>
      <p:ext uri="{BB962C8B-B14F-4D97-AF65-F5344CB8AC3E}">
        <p14:creationId xmlns:p14="http://schemas.microsoft.com/office/powerpoint/2010/main" xmlns="" val="2382887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Kelly has not taken any over-the-counter medication to help in relieving the symptoms. Kelly, however, makes sure to drink a lot of water to help in the swallowing process due to the fear of choking.</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6</a:t>
            </a:fld>
            <a:endParaRPr lang="en-US" dirty="0"/>
          </a:p>
        </p:txBody>
      </p:sp>
    </p:spTree>
    <p:extLst>
      <p:ext uri="{BB962C8B-B14F-4D97-AF65-F5344CB8AC3E}">
        <p14:creationId xmlns:p14="http://schemas.microsoft.com/office/powerpoint/2010/main" xmlns="" val="24203033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The treatment goal for Kelly will be to ensure that the cancer cells are removed and ensure that no further reoccurrence of cancer will happen. The treatment option for the patient will be conduction of surgery to remove the tumor and thyroid hormone therapy to ensure that the supply of hormones that are not supplied by the infected thyroid. Monitoring of the patient's treatment to track the recovery process of the patient is important (</a:t>
            </a:r>
            <a:r>
              <a:rPr lang="en-US" sz="2400" cap="none" dirty="0" smtClean="0">
                <a:latin typeface="Times New Roman" panose="02020603050405020304" pitchFamily="18" charset="0"/>
                <a:cs typeface="Times New Roman" panose="02020603050405020304" pitchFamily="18" charset="0"/>
              </a:rPr>
              <a:t>Wallner et.al, 2019)</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 Cancer may affect the patient's emotional well-being, and therefore, ensuring the patients' emotional well-being is important.</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7</a:t>
            </a:fld>
            <a:endParaRPr lang="en-US" dirty="0"/>
          </a:p>
        </p:txBody>
      </p:sp>
    </p:spTree>
    <p:extLst>
      <p:ext uri="{BB962C8B-B14F-4D97-AF65-F5344CB8AC3E}">
        <p14:creationId xmlns:p14="http://schemas.microsoft.com/office/powerpoint/2010/main" xmlns="" val="3034043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The setting of nursing goals is important when caring for the patients and ensuring efforts are made toward the achievement of the goals. The creation of a care plan is also necessary. A care plan contains formal processes which include proper identification of the patients' needs and therefore makes it easy to care for the patients. Different clinicians take part in the process of caring for the patient. It is therefore important to ensure effective collaboration among the care providers. Collaboration helps in improving the quality of care provided and improve the patients' health outcomes (</a:t>
            </a:r>
            <a:r>
              <a:rPr lang="en-US" sz="2400" cap="none" dirty="0" smtClean="0">
                <a:latin typeface="Times New Roman" panose="02020603050405020304" pitchFamily="18" charset="0"/>
                <a:cs typeface="Times New Roman" panose="02020603050405020304" pitchFamily="18" charset="0"/>
              </a:rPr>
              <a:t>Blasdell, 2017)</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  </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8</a:t>
            </a:fld>
            <a:endParaRPr lang="en-US" dirty="0"/>
          </a:p>
        </p:txBody>
      </p:sp>
    </p:spTree>
    <p:extLst>
      <p:ext uri="{BB962C8B-B14F-4D97-AF65-F5344CB8AC3E}">
        <p14:creationId xmlns:p14="http://schemas.microsoft.com/office/powerpoint/2010/main" xmlns="" val="917043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Kelly reports feeling better, which is a sign that the nursing intervention was a success. After the surgery, Kelly started to show signs of improvement, although she reported experiencing a lot of pain. Pain medication was administered to help in relieving the pain. Therapies to help in avoiding the reoccurrence of cancer will continue to be conducted on Kelly. Kelly will be encouraged to ensure she visit the clinic for follow-up as required.</a:t>
            </a:r>
          </a:p>
          <a:p>
            <a:endParaRPr lang="en-US" dirty="0"/>
          </a:p>
        </p:txBody>
      </p:sp>
      <p:sp>
        <p:nvSpPr>
          <p:cNvPr id="4" name="Slide Number Placeholder 3"/>
          <p:cNvSpPr>
            <a:spLocks noGrp="1"/>
          </p:cNvSpPr>
          <p:nvPr>
            <p:ph type="sldNum" sz="quarter" idx="10"/>
          </p:nvPr>
        </p:nvSpPr>
        <p:spPr/>
        <p:txBody>
          <a:bodyPr/>
          <a:lstStyle/>
          <a:p>
            <a:fld id="{7DA9FB8D-7372-41AA-B54A-5F69317350CE}" type="slidenum">
              <a:rPr lang="en-US" smtClean="0"/>
              <a:pPr/>
              <a:t>9</a:t>
            </a:fld>
            <a:endParaRPr lang="en-US" dirty="0"/>
          </a:p>
        </p:txBody>
      </p:sp>
    </p:spTree>
    <p:extLst>
      <p:ext uri="{BB962C8B-B14F-4D97-AF65-F5344CB8AC3E}">
        <p14:creationId xmlns:p14="http://schemas.microsoft.com/office/powerpoint/2010/main" xmlns="" val="16232870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Adherence to the treatment plan for the patient is very important for speeding up the recovery process. The medication should be taken as required, and the visit to the hospital be conducted as scheduled. It is also important for Kelly to ensure that she led a healthy lifestyle. Some of the ways that the patient can lead a healthy lifestyle are eating healthy foods and ensuring engagement in physical activity. Enrollment in support groups for cancer survivors will help in taking care of the emotional needs of the patient and family.</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10</a:t>
            </a:fld>
            <a:endParaRPr lang="en-US" dirty="0"/>
          </a:p>
        </p:txBody>
      </p:sp>
    </p:spTree>
    <p:extLst>
      <p:ext uri="{BB962C8B-B14F-4D97-AF65-F5344CB8AC3E}">
        <p14:creationId xmlns:p14="http://schemas.microsoft.com/office/powerpoint/2010/main" xmlns="" val="41391237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81557D8A-B329-4488-810C-27F75D7CC259}" type="datetimeFigureOut">
              <a:rPr lang="en-US" smtClean="0"/>
              <a:pPr/>
              <a:t>5/26/2021</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1911049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1557D8A-B329-4488-810C-27F75D7CC259}" type="datetimeFigureOut">
              <a:rPr lang="en-US" smtClean="0"/>
              <a:pPr/>
              <a:t>5/26/2021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1590212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81557D8A-B329-4488-810C-27F75D7CC259}" type="datetimeFigureOut">
              <a:rPr lang="en-US" smtClean="0"/>
              <a:pPr/>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23893230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81557D8A-B329-4488-810C-27F75D7CC259}" type="datetimeFigureOut">
              <a:rPr lang="en-US" smtClean="0"/>
              <a:pPr/>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26689903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1557D8A-B329-4488-810C-27F75D7CC259}" type="datetimeFigureOut">
              <a:rPr lang="en-US" smtClean="0"/>
              <a:pPr/>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2661322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1557D8A-B329-4488-810C-27F75D7CC259}" type="datetimeFigureOut">
              <a:rPr lang="en-US" smtClean="0"/>
              <a:pPr/>
              <a:t>5/26/2021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14606503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1557D8A-B329-4488-810C-27F75D7CC259}" type="datetimeFigureOut">
              <a:rPr lang="en-US" smtClean="0"/>
              <a:pPr/>
              <a:t>5/26/2021</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36107952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81557D8A-B329-4488-810C-27F75D7CC259}" type="datetimeFigureOut">
              <a:rPr lang="en-US" smtClean="0"/>
              <a:pPr/>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40535216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81557D8A-B329-4488-810C-27F75D7CC259}" type="datetimeFigureOut">
              <a:rPr lang="en-US" smtClean="0"/>
              <a:pPr/>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3289054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1557D8A-B329-4488-810C-27F75D7CC259}" type="datetimeFigureOut">
              <a:rPr lang="en-US" smtClean="0"/>
              <a:pPr/>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123944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1557D8A-B329-4488-810C-27F75D7CC259}" type="datetimeFigureOut">
              <a:rPr lang="en-US" smtClean="0"/>
              <a:pPr/>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1831032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1557D8A-B329-4488-810C-27F75D7CC259}" type="datetimeFigureOut">
              <a:rPr lang="en-US" smtClean="0"/>
              <a:pPr/>
              <a:t>5/26/2021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1978654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1557D8A-B329-4488-810C-27F75D7CC259}" type="datetimeFigureOut">
              <a:rPr lang="en-US" smtClean="0"/>
              <a:pPr/>
              <a:t>5/26/2021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44603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1557D8A-B329-4488-810C-27F75D7CC259}" type="datetimeFigureOut">
              <a:rPr lang="en-US" smtClean="0"/>
              <a:pPr/>
              <a:t>5/26/2021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746784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557D8A-B329-4488-810C-27F75D7CC259}" type="datetimeFigureOut">
              <a:rPr lang="en-US" smtClean="0"/>
              <a:pPr/>
              <a:t>5/26/2021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1579944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1557D8A-B329-4488-810C-27F75D7CC259}" type="datetimeFigureOut">
              <a:rPr lang="en-US" smtClean="0"/>
              <a:pPr/>
              <a:t>5/26/2021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1007415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dirty="0"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1557D8A-B329-4488-810C-27F75D7CC259}" type="datetimeFigureOut">
              <a:rPr lang="en-US" smtClean="0"/>
              <a:pPr/>
              <a:t>5/26/2021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385843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81557D8A-B329-4488-810C-27F75D7CC259}" type="datetimeFigureOut">
              <a:rPr lang="en-US" smtClean="0"/>
              <a:pPr/>
              <a:t>5/26/2021</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76529D28-D386-4EB3-96F7-FAE78B6A4920}" type="slidenum">
              <a:rPr lang="en-US" smtClean="0"/>
              <a:pPr/>
              <a:t>‹#›</a:t>
            </a:fld>
            <a:endParaRPr lang="en-US" dirty="0"/>
          </a:p>
        </p:txBody>
      </p:sp>
    </p:spTree>
    <p:extLst>
      <p:ext uri="{BB962C8B-B14F-4D97-AF65-F5344CB8AC3E}">
        <p14:creationId xmlns:p14="http://schemas.microsoft.com/office/powerpoint/2010/main" xmlns="" val="3872955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3851" y="1062146"/>
            <a:ext cx="8556762" cy="1175657"/>
          </a:xfrm>
        </p:spPr>
        <p:txBody>
          <a:bodyPr/>
          <a:lstStyle/>
          <a:p>
            <a:pPr algn="ctr"/>
            <a:r>
              <a:rPr lang="en-US" dirty="0" smtClean="0">
                <a:latin typeface="Times New Roman" panose="02020603050405020304" pitchFamily="18" charset="0"/>
                <a:cs typeface="Times New Roman" panose="02020603050405020304" pitchFamily="18" charset="0"/>
              </a:rPr>
              <a:t>Signature Assignment</a:t>
            </a: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423851" y="2259874"/>
            <a:ext cx="8556762" cy="3378926"/>
          </a:xfrm>
        </p:spPr>
        <p:txBody>
          <a:bodyPr/>
          <a:lstStyle/>
          <a:p>
            <a:pPr algn="ctr"/>
            <a:endParaRPr lang="en-US" dirty="0" smtClean="0">
              <a:latin typeface="Times New Roman" panose="02020603050405020304" pitchFamily="18" charset="0"/>
              <a:cs typeface="Times New Roman" panose="02020603050405020304" pitchFamily="18" charset="0"/>
            </a:endParaRPr>
          </a:p>
          <a:p>
            <a:pPr algn="ctr"/>
            <a:endParaRPr lang="en-US" dirty="0" smtClean="0">
              <a:latin typeface="Times New Roman" panose="02020603050405020304" pitchFamily="18" charset="0"/>
              <a:cs typeface="Times New Roman" panose="02020603050405020304" pitchFamily="18" charset="0"/>
            </a:endParaRPr>
          </a:p>
          <a:p>
            <a:pPr algn="ctr"/>
            <a:endParaRPr lang="en-US" dirty="0" smtClean="0">
              <a:latin typeface="Times New Roman" panose="02020603050405020304" pitchFamily="18" charset="0"/>
              <a:cs typeface="Times New Roman" panose="02020603050405020304" pitchFamily="18" charset="0"/>
            </a:endParaRPr>
          </a:p>
          <a:p>
            <a:pPr algn="ctr"/>
            <a:r>
              <a:rPr lang="en-US" dirty="0" smtClean="0">
                <a:latin typeface="Times New Roman" panose="02020603050405020304" pitchFamily="18" charset="0"/>
                <a:cs typeface="Times New Roman" panose="02020603050405020304" pitchFamily="18" charset="0"/>
              </a:rPr>
              <a:t>Kelly's case study </a:t>
            </a:r>
            <a:endParaRPr lang="en-US" dirty="0"/>
          </a:p>
        </p:txBody>
      </p:sp>
    </p:spTree>
    <p:extLst>
      <p:ext uri="{BB962C8B-B14F-4D97-AF65-F5344CB8AC3E}">
        <p14:creationId xmlns:p14="http://schemas.microsoft.com/office/powerpoint/2010/main" xmlns="" val="1670886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6738" y="713052"/>
            <a:ext cx="8700453" cy="1162594"/>
          </a:xfrm>
        </p:spPr>
        <p:txBody>
          <a:bodyPr/>
          <a:lstStyle/>
          <a:p>
            <a:pPr algn="ctr"/>
            <a:r>
              <a:rPr lang="en-US" dirty="0"/>
              <a:t/>
            </a:r>
            <a:br>
              <a:rPr lang="en-US" dirty="0"/>
            </a:br>
            <a:r>
              <a:rPr lang="en-US" sz="4000" dirty="0" smtClean="0">
                <a:latin typeface="Times New Roman" panose="02020603050405020304" pitchFamily="18" charset="0"/>
                <a:cs typeface="Times New Roman" panose="02020603050405020304" pitchFamily="18" charset="0"/>
              </a:rPr>
              <a:t>Recommendation  </a:t>
            </a:r>
            <a:endParaRPr lang="en-US" sz="4000" dirty="0"/>
          </a:p>
        </p:txBody>
      </p:sp>
      <p:sp>
        <p:nvSpPr>
          <p:cNvPr id="3" name="Subtitle 2"/>
          <p:cNvSpPr>
            <a:spLocks noGrp="1"/>
          </p:cNvSpPr>
          <p:nvPr>
            <p:ph type="subTitle" idx="1"/>
          </p:nvPr>
        </p:nvSpPr>
        <p:spPr>
          <a:xfrm>
            <a:off x="1280159" y="2168434"/>
            <a:ext cx="8700454" cy="3984172"/>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I will emphasize the importance of the patient to adhere to the treatment schedules.</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I will also advise Kelly to led a healthy lifestyle for a quick recovery</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Emotional support for Kelly and her family members is also important.</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18366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627017"/>
            <a:ext cx="8825658" cy="1031966"/>
          </a:xfrm>
        </p:spPr>
        <p:txBody>
          <a:bodyPr/>
          <a:lstStyle/>
          <a:p>
            <a:pPr algn="ctr"/>
            <a:r>
              <a:rPr lang="en-US" sz="4000" dirty="0" smtClean="0">
                <a:latin typeface="Times New Roman" panose="02020603050405020304" pitchFamily="18" charset="0"/>
                <a:cs typeface="Times New Roman" panose="02020603050405020304" pitchFamily="18" charset="0"/>
              </a:rPr>
              <a:t>References </a:t>
            </a:r>
            <a:endParaRPr lang="en-US" sz="4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54955" y="1867989"/>
            <a:ext cx="8825658" cy="4193177"/>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Blasdell, N. D. (2017). The meaning of caring in nursing practice. </a:t>
            </a:r>
            <a:r>
              <a:rPr lang="en-US" sz="2400" i="1" cap="none" dirty="0" smtClean="0">
                <a:latin typeface="Times New Roman" panose="02020603050405020304" pitchFamily="18" charset="0"/>
                <a:cs typeface="Times New Roman" panose="02020603050405020304" pitchFamily="18" charset="0"/>
              </a:rPr>
              <a:t>Int J nursclinpract</a:t>
            </a:r>
            <a:r>
              <a:rPr lang="en-US" sz="2400" cap="none" dirty="0" smtClean="0">
                <a:latin typeface="Times New Roman" panose="02020603050405020304" pitchFamily="18" charset="0"/>
                <a:cs typeface="Times New Roman" panose="02020603050405020304" pitchFamily="18" charset="0"/>
              </a:rPr>
              <a:t>, </a:t>
            </a:r>
            <a:r>
              <a:rPr lang="en-US" sz="2400" i="1" cap="none" dirty="0" smtClean="0">
                <a:latin typeface="Times New Roman" panose="02020603050405020304" pitchFamily="18" charset="0"/>
                <a:cs typeface="Times New Roman" panose="02020603050405020304" pitchFamily="18" charset="0"/>
              </a:rPr>
              <a:t>4</a:t>
            </a:r>
            <a:r>
              <a:rPr lang="en-US" sz="2400" cap="none" dirty="0" smtClean="0">
                <a:latin typeface="Times New Roman" panose="02020603050405020304" pitchFamily="18" charset="0"/>
                <a:cs typeface="Times New Roman" panose="02020603050405020304" pitchFamily="18" charset="0"/>
              </a:rPr>
              <a:t>(238), 2.</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Roman, b. R., Morris, L. G., &amp; Davies, L. (2017). The thyroid cancer epidemic, 2017 perspective. </a:t>
            </a:r>
            <a:r>
              <a:rPr lang="en-US" sz="2400" i="1" cap="none" dirty="0" smtClean="0">
                <a:latin typeface="Times New Roman" panose="02020603050405020304" pitchFamily="18" charset="0"/>
                <a:cs typeface="Times New Roman" panose="02020603050405020304" pitchFamily="18" charset="0"/>
              </a:rPr>
              <a:t>Current opinion in endocrinology, diabetes, and obesity</a:t>
            </a:r>
            <a:r>
              <a:rPr lang="en-US" sz="2400" cap="none" dirty="0" smtClean="0">
                <a:latin typeface="Times New Roman" panose="02020603050405020304" pitchFamily="18" charset="0"/>
                <a:cs typeface="Times New Roman" panose="02020603050405020304" pitchFamily="18" charset="0"/>
              </a:rPr>
              <a:t>, </a:t>
            </a:r>
            <a:r>
              <a:rPr lang="en-US" sz="2400" i="1" cap="none" dirty="0" smtClean="0">
                <a:latin typeface="Times New Roman" panose="02020603050405020304" pitchFamily="18" charset="0"/>
                <a:cs typeface="Times New Roman" panose="02020603050405020304" pitchFamily="18" charset="0"/>
              </a:rPr>
              <a:t>24</a:t>
            </a:r>
            <a:r>
              <a:rPr lang="en-US" sz="2400" cap="none" dirty="0" smtClean="0">
                <a:latin typeface="Times New Roman" panose="02020603050405020304" pitchFamily="18" charset="0"/>
                <a:cs typeface="Times New Roman" panose="02020603050405020304" pitchFamily="18" charset="0"/>
              </a:rPr>
              <a:t>(5), 332.</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Wallner, l. P., Reyes-gastelum, D., Hamilton, A. S., Ward, K. C., Hawley, S. T., &amp;Haymart, M. R. (2019). Patient-perceived lack of choice in receipt of radioactive iodine for treatment of differentiated thyroid cancer. </a:t>
            </a:r>
            <a:r>
              <a:rPr lang="en-US" sz="2400" i="1" cap="none" dirty="0" smtClean="0">
                <a:latin typeface="Times New Roman" panose="02020603050405020304" pitchFamily="18" charset="0"/>
                <a:cs typeface="Times New Roman" panose="02020603050405020304" pitchFamily="18" charset="0"/>
              </a:rPr>
              <a:t>Journal of clinical oncology</a:t>
            </a:r>
            <a:r>
              <a:rPr lang="en-US" sz="2400" cap="none" dirty="0" smtClean="0">
                <a:latin typeface="Times New Roman" panose="02020603050405020304" pitchFamily="18" charset="0"/>
                <a:cs typeface="Times New Roman" panose="02020603050405020304" pitchFamily="18" charset="0"/>
              </a:rPr>
              <a:t>, </a:t>
            </a:r>
            <a:r>
              <a:rPr lang="en-US" sz="2400" i="1" cap="none" dirty="0" smtClean="0">
                <a:latin typeface="Times New Roman" panose="02020603050405020304" pitchFamily="18" charset="0"/>
                <a:cs typeface="Times New Roman" panose="02020603050405020304" pitchFamily="18" charset="0"/>
              </a:rPr>
              <a:t>37</a:t>
            </a:r>
            <a:r>
              <a:rPr lang="en-US" sz="2400" cap="none" dirty="0" smtClean="0">
                <a:latin typeface="Times New Roman" panose="02020603050405020304" pitchFamily="18" charset="0"/>
                <a:cs typeface="Times New Roman" panose="02020603050405020304" pitchFamily="18" charset="0"/>
              </a:rPr>
              <a:t>(24), 2152.</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041459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76103" y="600891"/>
            <a:ext cx="8504510" cy="1018903"/>
          </a:xfrm>
        </p:spPr>
        <p:txBody>
          <a:bodyPr/>
          <a:lstStyle/>
          <a:p>
            <a:pPr algn="ctr"/>
            <a:r>
              <a:rPr lang="en-US" dirty="0" smtClean="0"/>
              <a:t> </a:t>
            </a:r>
            <a:r>
              <a:rPr lang="en-US" dirty="0"/>
              <a:t/>
            </a:r>
            <a:br>
              <a:rPr lang="en-US" dirty="0"/>
            </a:br>
            <a:r>
              <a:rPr lang="en-US" sz="4000" dirty="0">
                <a:latin typeface="Times New Roman" panose="02020603050405020304" pitchFamily="18" charset="0"/>
                <a:cs typeface="Times New Roman" panose="02020603050405020304" pitchFamily="18" charset="0"/>
              </a:rPr>
              <a:t>Introduction</a:t>
            </a:r>
            <a:endParaRPr lang="en-US" sz="4000" dirty="0"/>
          </a:p>
        </p:txBody>
      </p:sp>
      <p:sp>
        <p:nvSpPr>
          <p:cNvPr id="3" name="Subtitle 2"/>
          <p:cNvSpPr>
            <a:spLocks noGrp="1"/>
          </p:cNvSpPr>
          <p:nvPr>
            <p:ph type="subTitle" idx="1"/>
          </p:nvPr>
        </p:nvSpPr>
        <p:spPr>
          <a:xfrm>
            <a:off x="1476103" y="1854926"/>
            <a:ext cx="8504510" cy="4297680"/>
          </a:xfrm>
        </p:spPr>
        <p:txBody>
          <a:bodyPr>
            <a:normAutofit/>
          </a:bodyPr>
          <a:lstStyle/>
          <a:p>
            <a:pPr marL="285750" indent="-28575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Kelly is a 38-year-old Hispanic woman</a:t>
            </a:r>
          </a:p>
          <a:p>
            <a:pPr marL="285750" indent="-28575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Kelly complains of difficulty in swallowing and a painless nodule protruding from the neck</a:t>
            </a:r>
          </a:p>
          <a:p>
            <a:pPr marL="285750" indent="-28575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Kelly is concerned about her symptoms</a:t>
            </a:r>
          </a:p>
          <a:p>
            <a:pPr marL="285750" indent="-28575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
        <p:nvSpPr>
          <p:cNvPr id="4" name="AutoShape 2" descr="Thyroid Cancer - Introduction | Head and Neck Cancer Types | Head and Neck  Cancer Australi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 name="AutoShape 4" descr="Thyroid Cancer - Introduction | Head and Neck Cancer Types | Head and Neck  Cancer Australi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1030" name="Picture 6" descr="Thyroid Cancer - Introduction | Head and Neck Cancer Types | Head and Neck  Cancer Australia"/>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862693" y="3783724"/>
            <a:ext cx="3524250" cy="187193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644016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5029" y="770709"/>
            <a:ext cx="8935584" cy="992777"/>
          </a:xfrm>
        </p:spPr>
        <p:txBody>
          <a:bodyPr/>
          <a:lstStyle/>
          <a:p>
            <a:pPr algn="ct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Pathophysiology</a:t>
            </a:r>
          </a:p>
        </p:txBody>
      </p:sp>
      <p:sp>
        <p:nvSpPr>
          <p:cNvPr id="3" name="Subtitle 2"/>
          <p:cNvSpPr>
            <a:spLocks noGrp="1"/>
          </p:cNvSpPr>
          <p:nvPr>
            <p:ph type="subTitle" idx="1"/>
          </p:nvPr>
        </p:nvSpPr>
        <p:spPr>
          <a:xfrm>
            <a:off x="1045029" y="2024743"/>
            <a:ext cx="8935584" cy="3614057"/>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Thyroid cancer is caused as a result of the cells in the thyroid undergoing genetic mutation.</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increased number of cells results in a tumor (Roman, Morris &amp; Davies, 2017).</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risk factors that contribute to thyroid cancer include exposure to radiation and genetics.</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712201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6913" y="666207"/>
            <a:ext cx="8543699" cy="979714"/>
          </a:xfrm>
        </p:spPr>
        <p:txBody>
          <a:bodyPr/>
          <a:lstStyle/>
          <a:p>
            <a:pPr algn="ctr"/>
            <a:r>
              <a:rPr lang="en-US" dirty="0"/>
              <a:t/>
            </a:r>
            <a:br>
              <a:rPr lang="en-US" dirty="0"/>
            </a:br>
            <a:r>
              <a:rPr lang="en-US" sz="4000" dirty="0" smtClean="0">
                <a:latin typeface="Times New Roman" panose="02020603050405020304" pitchFamily="18" charset="0"/>
                <a:cs typeface="Times New Roman" panose="02020603050405020304" pitchFamily="18" charset="0"/>
              </a:rPr>
              <a:t>History </a:t>
            </a:r>
            <a:endParaRPr lang="en-US" sz="4000" dirty="0"/>
          </a:p>
        </p:txBody>
      </p:sp>
      <p:sp>
        <p:nvSpPr>
          <p:cNvPr id="3" name="Subtitle 2"/>
          <p:cNvSpPr>
            <a:spLocks noGrp="1"/>
          </p:cNvSpPr>
          <p:nvPr>
            <p:ph type="subTitle" idx="1"/>
          </p:nvPr>
        </p:nvSpPr>
        <p:spPr>
          <a:xfrm>
            <a:off x="1436913" y="1959430"/>
            <a:ext cx="8543700" cy="3679372"/>
          </a:xfrm>
        </p:spPr>
        <p:txBody>
          <a:bodyPr>
            <a:normAutofit/>
          </a:bodyPr>
          <a:lstStyle/>
          <a:p>
            <a:pPr marL="285750" indent="-28575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Kelly has a history of type 2 diabetes and dyslipidemia</a:t>
            </a:r>
          </a:p>
          <a:p>
            <a:pPr marL="285750" indent="-28575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Kelly has been on medication to help in managing her condition</a:t>
            </a:r>
          </a:p>
          <a:p>
            <a:pPr marL="285750" indent="-28575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There is no relevant family history relating to thyroid cancer </a:t>
            </a:r>
          </a:p>
          <a:p>
            <a:pPr marL="285750" indent="-28575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Kelly has not undergone any surgeries in the past</a:t>
            </a:r>
          </a:p>
          <a:p>
            <a:pPr marL="285750" indent="-28575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961453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692331"/>
            <a:ext cx="8825658" cy="1031966"/>
          </a:xfrm>
        </p:spPr>
        <p:txBody>
          <a:bodyPr/>
          <a:lstStyle/>
          <a:p>
            <a:pPr algn="ctr"/>
            <a:r>
              <a:rPr lang="en-US" sz="4000" dirty="0" smtClean="0">
                <a:latin typeface="Times New Roman" panose="02020603050405020304" pitchFamily="18" charset="0"/>
                <a:cs typeface="Times New Roman" panose="02020603050405020304" pitchFamily="18" charset="0"/>
              </a:rPr>
              <a:t>Nursing physical assessment </a:t>
            </a:r>
            <a:endParaRPr lang="en-US" sz="4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54955" y="2037805"/>
            <a:ext cx="8825658" cy="4010297"/>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For Kelly's assessment, I conducted a physical examination</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Vital signs of the patient were also recorded</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Diagnostic tests were also conducted, which involved ultrasound and biopsy.</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results of the assessment confirmed that the patient has lung cancer.</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17788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7319" y="960121"/>
            <a:ext cx="8563293" cy="1074420"/>
          </a:xfrm>
        </p:spPr>
        <p:txBody>
          <a:bodyPr/>
          <a:lstStyle/>
          <a:p>
            <a:pPr algn="ctr"/>
            <a:r>
              <a:rPr lang="en-US" sz="4000" dirty="0" smtClean="0">
                <a:latin typeface="Times New Roman" panose="02020603050405020304" pitchFamily="18" charset="0"/>
                <a:cs typeface="Times New Roman" panose="02020603050405020304" pitchFamily="18" charset="0"/>
              </a:rPr>
              <a:t>Related treatments  </a:t>
            </a:r>
            <a:endParaRPr lang="en-US" sz="4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417319" y="2446020"/>
            <a:ext cx="8563294" cy="3192780"/>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No over the counter medication are taken by the patient </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Kelly drinks water while swallowing</a:t>
            </a:r>
            <a:endParaRPr lang="en-US" sz="2400" cap="none" dirty="0">
              <a:latin typeface="Times New Roman" panose="02020603050405020304" pitchFamily="18" charset="0"/>
              <a:cs typeface="Times New Roman" panose="02020603050405020304" pitchFamily="18" charset="0"/>
            </a:endParaRPr>
          </a:p>
        </p:txBody>
      </p:sp>
      <p:pic>
        <p:nvPicPr>
          <p:cNvPr id="1026" name="Picture 2" descr="7 Ways to Get Rid of Bloating After a Large Meal | Everyday Health"/>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878458" y="3746938"/>
            <a:ext cx="2857500" cy="16002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10176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0160" y="655846"/>
            <a:ext cx="8700453" cy="953589"/>
          </a:xfrm>
        </p:spPr>
        <p:txBody>
          <a:bodyPr/>
          <a:lstStyle/>
          <a:p>
            <a:pPr algn="ctr"/>
            <a:r>
              <a:rPr lang="en-US" sz="4000" dirty="0" smtClean="0">
                <a:latin typeface="Times New Roman" panose="02020603050405020304" pitchFamily="18" charset="0"/>
                <a:cs typeface="Times New Roman" panose="02020603050405020304" pitchFamily="18" charset="0"/>
              </a:rPr>
              <a:t>Nursing diagnosis and patients goals</a:t>
            </a:r>
            <a:endParaRPr lang="en-US" sz="4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280159" y="1802673"/>
            <a:ext cx="8700454" cy="4193177"/>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treatment goal for the patient will be to ensure that all the cancer cells are removed.</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treatment option for the patient will involve surgery followed by thyroid hormone therapy.</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Monitoring of the patient during the treatment period will also be important. </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emotional well-being of the patient will also be a priority.</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284102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708661"/>
            <a:ext cx="8825658" cy="1051559"/>
          </a:xfrm>
        </p:spPr>
        <p:txBody>
          <a:bodyPr/>
          <a:lstStyle/>
          <a:p>
            <a:pPr algn="ctr"/>
            <a:r>
              <a:rPr lang="en-US" sz="4000" dirty="0" smtClean="0">
                <a:latin typeface="Times New Roman" panose="02020603050405020304" pitchFamily="18" charset="0"/>
                <a:cs typeface="Times New Roman" panose="02020603050405020304" pitchFamily="18" charset="0"/>
              </a:rPr>
              <a:t>Nursing intervention </a:t>
            </a:r>
            <a:endParaRPr lang="en-US" sz="4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54955" y="2057400"/>
            <a:ext cx="8825658" cy="3581400"/>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Nursing goals should be set and efforts made for the goals to be achieved</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A care plan for the patient is also important</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Collaboration with other care providers is necessary for ensuring quality care is provided</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760082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845821"/>
            <a:ext cx="8825658" cy="1165860"/>
          </a:xfrm>
        </p:spPr>
        <p:txBody>
          <a:bodyPr/>
          <a:lstStyle/>
          <a:p>
            <a:pPr algn="ctr"/>
            <a:r>
              <a:rPr lang="en-US" sz="4000" dirty="0" smtClean="0">
                <a:latin typeface="Times New Roman" panose="02020603050405020304" pitchFamily="18" charset="0"/>
                <a:cs typeface="Times New Roman" panose="02020603050405020304" pitchFamily="18" charset="0"/>
              </a:rPr>
              <a:t>Evaluation </a:t>
            </a:r>
            <a:endParaRPr lang="en-US" sz="4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54955" y="2400300"/>
            <a:ext cx="8825658" cy="3611880"/>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intervention for Kelly was successful.</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Kelly showed improvement days after the surgery.</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therapies to help in reducing the reoccurrence of cancer will continue to be conducted.</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280069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138</TotalTime>
  <Words>1178</Words>
  <Application>Microsoft Office PowerPoint</Application>
  <PresentationFormat>Custom</PresentationFormat>
  <Paragraphs>66</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Ion Boardroom</vt:lpstr>
      <vt:lpstr>Signature Assignment</vt:lpstr>
      <vt:lpstr>  Introduction</vt:lpstr>
      <vt:lpstr> Pathophysiology</vt:lpstr>
      <vt:lpstr> History </vt:lpstr>
      <vt:lpstr>Nursing physical assessment </vt:lpstr>
      <vt:lpstr>Related treatments  </vt:lpstr>
      <vt:lpstr>Nursing diagnosis and patients goals</vt:lpstr>
      <vt:lpstr>Nursing intervention </vt:lpstr>
      <vt:lpstr>Evaluation </vt:lpstr>
      <vt:lpstr> Recommendation  </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ADN</dc:creator>
  <cp:lastModifiedBy>Kevin</cp:lastModifiedBy>
  <cp:revision>15</cp:revision>
  <dcterms:created xsi:type="dcterms:W3CDTF">2021-05-25T14:19:38Z</dcterms:created>
  <dcterms:modified xsi:type="dcterms:W3CDTF">2021-05-26T10:14:17Z</dcterms:modified>
</cp:coreProperties>
</file>